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8" r:id="rId3"/>
    <p:sldId id="257" r:id="rId4"/>
    <p:sldId id="260" r:id="rId5"/>
    <p:sldId id="269" r:id="rId6"/>
    <p:sldId id="266" r:id="rId7"/>
    <p:sldId id="262" r:id="rId8"/>
    <p:sldId id="265" r:id="rId9"/>
    <p:sldId id="263" r:id="rId10"/>
    <p:sldId id="264" r:id="rId11"/>
    <p:sldId id="259" r:id="rId12"/>
  </p:sldIdLst>
  <p:sldSz cx="9144000" cy="6858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081"/>
  </p:normalViewPr>
  <p:slideViewPr>
    <p:cSldViewPr snapToGrid="0" snapToObjects="1">
      <p:cViewPr varScale="1">
        <p:scale>
          <a:sx n="120" d="100"/>
          <a:sy n="120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png>
</file>

<file path=ppt/media/image11.tiff>
</file>

<file path=ppt/media/image12.png>
</file>

<file path=ppt/media/image13.sv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1749DC-0505-0F44-B292-04EBFA8FEB26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B671C-7EEE-D84A-8E9F-72BEEF8053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05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455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3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783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7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10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97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425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713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46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11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19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11/15/20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357E2-B0C3-1C41-BCCC-43BAEE9B0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50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A9AD8-4E4B-6149-B37F-EBEC93C94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8416" y="1550019"/>
            <a:ext cx="6507167" cy="921370"/>
          </a:xfrm>
        </p:spPr>
        <p:txBody>
          <a:bodyPr>
            <a:normAutofit fontScale="90000"/>
          </a:bodyPr>
          <a:lstStyle/>
          <a:p>
            <a:r>
              <a:rPr lang="en-US" dirty="0"/>
              <a:t>THE CRYPTO ANALYZER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97DDA1-77D3-CC4C-A7A3-D375C847FADD}"/>
              </a:ext>
            </a:extLst>
          </p:cNvPr>
          <p:cNvSpPr txBox="1"/>
          <p:nvPr/>
        </p:nvSpPr>
        <p:spPr>
          <a:xfrm>
            <a:off x="1803711" y="2621932"/>
            <a:ext cx="526895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50" dirty="0"/>
              <a:t>Phase  I  Design</a:t>
            </a:r>
          </a:p>
          <a:p>
            <a:pPr algn="ctr"/>
            <a:endParaRPr lang="en-US" sz="1200" dirty="0"/>
          </a:p>
          <a:p>
            <a:pPr algn="ctr"/>
            <a:r>
              <a:rPr lang="en-US" dirty="0"/>
              <a:t>for </a:t>
            </a:r>
          </a:p>
          <a:p>
            <a:pPr algn="ctr"/>
            <a:endParaRPr lang="en-US" sz="1200" dirty="0"/>
          </a:p>
          <a:p>
            <a:pPr algn="ctr"/>
            <a:r>
              <a:rPr lang="en-US" sz="1950" dirty="0"/>
              <a:t>Modeling  Crypto  Portfolios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AB603B-ED83-E442-8D9E-0D1F7851E446}"/>
              </a:ext>
            </a:extLst>
          </p:cNvPr>
          <p:cNvSpPr txBox="1"/>
          <p:nvPr/>
        </p:nvSpPr>
        <p:spPr>
          <a:xfrm>
            <a:off x="457200" y="4850781"/>
            <a:ext cx="8162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 Project By: Chris </a:t>
            </a:r>
            <a:r>
              <a:rPr lang="en-US" sz="1600" dirty="0"/>
              <a:t>Lars on</a:t>
            </a:r>
            <a:r>
              <a:rPr lang="en-US" sz="1400" dirty="0"/>
              <a:t> – Farah </a:t>
            </a:r>
            <a:r>
              <a:rPr lang="en-US" sz="1400" dirty="0" err="1"/>
              <a:t>Awad</a:t>
            </a:r>
            <a:r>
              <a:rPr lang="en-US" sz="1400" dirty="0"/>
              <a:t> – Stephen Bernard – Cathy Slider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3219A2-4912-7643-8427-E2DD9B89D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1565EC-FB34-3E46-AACE-460677C5F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2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78D3489-A196-D444-8395-A2B3E24AFC9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64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itle 1">
            <a:extLst>
              <a:ext uri="{FF2B5EF4-FFF2-40B4-BE49-F238E27FC236}">
                <a16:creationId xmlns:a16="http://schemas.microsoft.com/office/drawing/2014/main" id="{2D1AEAEE-2038-D042-8FBA-43B1FA9EC1F5}"/>
              </a:ext>
            </a:extLst>
          </p:cNvPr>
          <p:cNvSpPr txBox="1">
            <a:spLocks/>
          </p:cNvSpPr>
          <p:nvPr/>
        </p:nvSpPr>
        <p:spPr>
          <a:xfrm>
            <a:off x="2921628" y="2496954"/>
            <a:ext cx="3300744" cy="93204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Questions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F750DA-9857-674C-B7DE-E72C2E3E1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32CA48-CEF8-4843-A5C6-50EFBC31D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214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Title 1">
            <a:extLst>
              <a:ext uri="{FF2B5EF4-FFF2-40B4-BE49-F238E27FC236}">
                <a16:creationId xmlns:a16="http://schemas.microsoft.com/office/drawing/2014/main" id="{FCA68E82-2230-D742-8D44-07B12107C2FA}"/>
              </a:ext>
            </a:extLst>
          </p:cNvPr>
          <p:cNvSpPr txBox="1">
            <a:spLocks/>
          </p:cNvSpPr>
          <p:nvPr/>
        </p:nvSpPr>
        <p:spPr>
          <a:xfrm>
            <a:off x="2921628" y="2496954"/>
            <a:ext cx="3300744" cy="93204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Thank you!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A4342-14E6-E04D-9C93-D2A9AF744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3F934-E0BF-F94D-AD86-52DD4C68E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101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itle 1">
            <a:extLst>
              <a:ext uri="{FF2B5EF4-FFF2-40B4-BE49-F238E27FC236}">
                <a16:creationId xmlns:a16="http://schemas.microsoft.com/office/drawing/2014/main" id="{C23E2959-8354-A94D-9DD5-AB27E5D83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0882"/>
            <a:ext cx="7886700" cy="932046"/>
          </a:xfr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>
            <a:normAutofit/>
          </a:bodyPr>
          <a:lstStyle/>
          <a:p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The Vision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1EE696-1BF6-2045-9207-FE9DF7E08691}"/>
              </a:ext>
            </a:extLst>
          </p:cNvPr>
          <p:cNvSpPr/>
          <p:nvPr/>
        </p:nvSpPr>
        <p:spPr>
          <a:xfrm>
            <a:off x="628650" y="1828789"/>
            <a:ext cx="5760999" cy="230832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How Did Your Crypto Portfolio Perform</a:t>
            </a:r>
          </a:p>
          <a:p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vs</a:t>
            </a:r>
          </a:p>
          <a:p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The Major Markets and Other Cryptocurrencies?</a:t>
            </a:r>
          </a:p>
          <a:p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72F64A-AFEA-9643-B2DD-59B7400073F6}"/>
              </a:ext>
            </a:extLst>
          </p:cNvPr>
          <p:cNvSpPr txBox="1"/>
          <p:nvPr/>
        </p:nvSpPr>
        <p:spPr>
          <a:xfrm>
            <a:off x="131740" y="3678670"/>
            <a:ext cx="8631044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/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742950" indent="-285750">
              <a:buFont typeface="Wingdings" pitchFamily="2" charset="2"/>
              <a:buChar char="v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Our research suggests it is possible to construct the necessary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dataframes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, function call, and visual experience that would allow a user to compare cryptocurrency selections to major indices such as the S&amp;P 500, Gold, and Bitcoin.</a:t>
            </a:r>
            <a:b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39D922A-FF41-1841-8B11-0E99B18F5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01ED12-7397-A246-961D-91DBAF7E1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5649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B10B59-604E-8D40-B9C3-50021C9D4F20}"/>
              </a:ext>
            </a:extLst>
          </p:cNvPr>
          <p:cNvSpPr/>
          <p:nvPr/>
        </p:nvSpPr>
        <p:spPr>
          <a:xfrm>
            <a:off x="682315" y="1777322"/>
            <a:ext cx="7779370" cy="449289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What did we want to ask of this project?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itchFamily="2" charset="2"/>
              <a:buChar char="Ø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What would the data reveal when comparing cryptocurrencies and other market indices?</a:t>
            </a:r>
          </a:p>
          <a:p>
            <a:pPr>
              <a:spcAft>
                <a:spcPts val="600"/>
              </a:spcAft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itchFamily="2" charset="2"/>
              <a:buChar char="Ø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Could a user of this dashboard learn the </a:t>
            </a:r>
            <a:r>
              <a:rPr lang="en-US" sz="160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following?:</a:t>
            </a: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What is the risk level of my portfolio?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How are my portfolio assets correlated?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How are my assets performing relative to other assets, including benchmarks?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How can I construct a low/medium/high risk portfolio?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What and how do we define a low/medium/high risk portfolio?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 useBgFill="1">
        <p:nvSpPr>
          <p:cNvPr id="9" name="Title 1">
            <a:extLst>
              <a:ext uri="{FF2B5EF4-FFF2-40B4-BE49-F238E27FC236}">
                <a16:creationId xmlns:a16="http://schemas.microsoft.com/office/drawing/2014/main" id="{39E11F58-2A05-E346-B151-401DD9105D4D}"/>
              </a:ext>
            </a:extLst>
          </p:cNvPr>
          <p:cNvSpPr txBox="1">
            <a:spLocks/>
          </p:cNvSpPr>
          <p:nvPr/>
        </p:nvSpPr>
        <p:spPr>
          <a:xfrm>
            <a:off x="628650" y="283628"/>
            <a:ext cx="7886700" cy="93204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Questions and Data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243FEAB6-46DE-9942-B1BE-2DDAFCEDA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11/15/20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3FA30A9-0D09-C94A-B313-A8446C6AF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3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1861CF-1EF5-AD41-B6F2-89F23215F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63" y="4076120"/>
            <a:ext cx="4605547" cy="1973806"/>
          </a:xfrm>
          <a:prstGeom prst="rect">
            <a:avLst/>
          </a:prstGeom>
        </p:spPr>
      </p:pic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47878D4E-692C-FE4F-BE8B-B71225B75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11/15/20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B10B59-604E-8D40-B9C3-50021C9D4F20}"/>
              </a:ext>
            </a:extLst>
          </p:cNvPr>
          <p:cNvSpPr/>
          <p:nvPr/>
        </p:nvSpPr>
        <p:spPr>
          <a:xfrm>
            <a:off x="682315" y="1790075"/>
            <a:ext cx="7779370" cy="352404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285750" indent="-285750">
              <a:spcAft>
                <a:spcPts val="600"/>
              </a:spcAft>
              <a:buFont typeface="Wingdings" pitchFamily="2" charset="2"/>
              <a:buChar char="Ø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Pull real-time and five-year historical market data for cryptocurrencies from a reliable source.</a:t>
            </a:r>
          </a:p>
          <a:p>
            <a:pPr marL="742950" lvl="1" indent="-285750"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An SDK was a smart solution for importing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CoinGecko’s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API.</a:t>
            </a:r>
          </a:p>
          <a:p>
            <a:pPr marL="742950" lvl="1" indent="-285750">
              <a:spcAft>
                <a:spcPts val="600"/>
              </a:spcAft>
              <a:buFont typeface="Wingdings" pitchFamily="2" charset="2"/>
              <a:buChar char="§"/>
            </a:pPr>
            <a:endParaRPr lang="en-US" sz="12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spcAft>
                <a:spcPts val="600"/>
              </a:spcAft>
              <a:buFont typeface="Wingdings" pitchFamily="2" charset="2"/>
              <a:buChar char="Ø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Pulled other asset classes from Google Finance.</a:t>
            </a:r>
          </a:p>
          <a:p>
            <a:pPr marL="628650" lvl="1" indent="-171450">
              <a:spcAft>
                <a:spcPts val="600"/>
              </a:spcAft>
              <a:buFont typeface="Wingdings" pitchFamily="2" charset="2"/>
              <a:buChar char="§"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Gold, 20yr Treasuries, S&amp;P 500</a:t>
            </a:r>
          </a:p>
          <a:p>
            <a:pPr marL="628650" lvl="1" indent="-171450">
              <a:spcAft>
                <a:spcPts val="600"/>
              </a:spcAft>
              <a:buFont typeface="Wingdings" pitchFamily="2" charset="2"/>
              <a:buChar char="§"/>
            </a:pPr>
            <a:endParaRPr lang="en-US" sz="12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628650" lvl="1" indent="-171450">
              <a:spcAft>
                <a:spcPts val="600"/>
              </a:spcAft>
              <a:buFont typeface="Wingdings" pitchFamily="2" charset="2"/>
              <a:buChar char="§"/>
            </a:pPr>
            <a:endParaRPr lang="en-US" sz="12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 algn="r">
              <a:spcAft>
                <a:spcPts val="600"/>
              </a:spcAft>
              <a:buFont typeface="Wingdings" pitchFamily="2" charset="2"/>
              <a:buChar char="Ø"/>
            </a:pP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CoinGecko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tracks social media </a:t>
            </a:r>
          </a:p>
          <a:p>
            <a:pPr algn="r">
              <a:spcAft>
                <a:spcPts val="600"/>
              </a:spcAft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    instances which enhances </a:t>
            </a:r>
          </a:p>
          <a:p>
            <a:pPr algn="r">
              <a:spcAft>
                <a:spcPts val="600"/>
              </a:spcAft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    portfolio analysis.</a:t>
            </a:r>
            <a:b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</a:b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 useBgFill="1">
        <p:nvSpPr>
          <p:cNvPr id="5" name="Title 1">
            <a:extLst>
              <a:ext uri="{FF2B5EF4-FFF2-40B4-BE49-F238E27FC236}">
                <a16:creationId xmlns:a16="http://schemas.microsoft.com/office/drawing/2014/main" id="{B31A66D4-F47B-AC4C-9AFF-2910991AA538}"/>
              </a:ext>
            </a:extLst>
          </p:cNvPr>
          <p:cNvSpPr txBox="1">
            <a:spLocks/>
          </p:cNvSpPr>
          <p:nvPr/>
        </p:nvSpPr>
        <p:spPr>
          <a:xfrm>
            <a:off x="628650" y="283628"/>
            <a:ext cx="7886700" cy="93204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Data Cleanup and Exploration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33286C-C16B-9649-B867-97602E7FE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7424" y="1997410"/>
            <a:ext cx="717698" cy="717698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48B6DB95-21D8-A94E-96D4-6B068650C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17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itle 1">
            <a:extLst>
              <a:ext uri="{FF2B5EF4-FFF2-40B4-BE49-F238E27FC236}">
                <a16:creationId xmlns:a16="http://schemas.microsoft.com/office/drawing/2014/main" id="{602B47CA-64E4-B340-A23B-80AF811D781B}"/>
              </a:ext>
            </a:extLst>
          </p:cNvPr>
          <p:cNvSpPr txBox="1">
            <a:spLocks/>
          </p:cNvSpPr>
          <p:nvPr/>
        </p:nvSpPr>
        <p:spPr>
          <a:xfrm>
            <a:off x="628650" y="301434"/>
            <a:ext cx="7886700" cy="93204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Data Analysis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9D36E7-FC72-BD4F-B075-1410321786D2}"/>
              </a:ext>
            </a:extLst>
          </p:cNvPr>
          <p:cNvSpPr/>
          <p:nvPr/>
        </p:nvSpPr>
        <p:spPr>
          <a:xfrm>
            <a:off x="628650" y="1465152"/>
            <a:ext cx="7886699" cy="444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The project successfully answered the majority of the user questions as follows: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What is the risk level of my portfolio?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lvl="1"/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							                  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How are my assets correlated?</a:t>
            </a:r>
          </a:p>
          <a:p>
            <a:pPr lvl="1">
              <a:lnSpc>
                <a:spcPct val="150000"/>
              </a:lnSpc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BE8B0C6-2736-E34A-BDAA-BBDC20B7F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DC20C38-9550-9049-845F-884B45B82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6DE7863-301A-E542-80E7-C89A23024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066" y="2023725"/>
            <a:ext cx="3264109" cy="20983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09C26E-03A6-0243-BF56-17BE2DAB4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7936" y="4353752"/>
            <a:ext cx="4360027" cy="18685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CF9B747-D4B6-C14A-939A-12B0A0E6FA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827" y="2639339"/>
            <a:ext cx="3264109" cy="2098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01186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Title 1">
            <a:extLst>
              <a:ext uri="{FF2B5EF4-FFF2-40B4-BE49-F238E27FC236}">
                <a16:creationId xmlns:a16="http://schemas.microsoft.com/office/drawing/2014/main" id="{602B47CA-64E4-B340-A23B-80AF811D781B}"/>
              </a:ext>
            </a:extLst>
          </p:cNvPr>
          <p:cNvSpPr txBox="1">
            <a:spLocks/>
          </p:cNvSpPr>
          <p:nvPr/>
        </p:nvSpPr>
        <p:spPr>
          <a:xfrm>
            <a:off x="628650" y="304399"/>
            <a:ext cx="7886700" cy="93204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Data Visualization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1AB470-8EB5-584E-AC40-72BA3DA95FFD}"/>
              </a:ext>
            </a:extLst>
          </p:cNvPr>
          <p:cNvSpPr/>
          <p:nvPr/>
        </p:nvSpPr>
        <p:spPr>
          <a:xfrm>
            <a:off x="628650" y="1821236"/>
            <a:ext cx="7886700" cy="43851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 algn="r">
              <a:buFont typeface="Wingdings" pitchFamily="2" charset="2"/>
              <a:buChar char="Ø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How is my crypto performing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    relative to other benchmarks? 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The following questions will become part of the next phase of the project due to the charting complexities it will resolve:</a:t>
            </a: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 </a:t>
            </a:r>
          </a:p>
          <a:p>
            <a:pPr marL="285750" lvl="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What and how do we define a low/medium/high risk portfolio?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How can I construct a low/medium/high risk portfolio?</a:t>
            </a:r>
          </a:p>
          <a:p>
            <a:pPr lvl="0">
              <a:lnSpc>
                <a:spcPct val="150000"/>
              </a:lnSpc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15D94ABA-8865-844C-9AA1-04BB5FFD0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94B1713-612E-B241-A517-9BCE1AEA4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A9C3F6-83B7-F647-AAE1-EC5B58D449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18" r="2899"/>
          <a:stretch/>
        </p:blipFill>
        <p:spPr>
          <a:xfrm>
            <a:off x="4465009" y="1542838"/>
            <a:ext cx="3985881" cy="231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44815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B10B59-604E-8D40-B9C3-50021C9D4F20}"/>
              </a:ext>
            </a:extLst>
          </p:cNvPr>
          <p:cNvSpPr/>
          <p:nvPr/>
        </p:nvSpPr>
        <p:spPr>
          <a:xfrm>
            <a:off x="628650" y="1386972"/>
            <a:ext cx="7779370" cy="480131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We know how crypto assets are correlated to each other. 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              </a:t>
            </a:r>
            <a:r>
              <a:rPr lang="en-US" sz="1600" b="1" u="sng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Most</a:t>
            </a:r>
            <a:r>
              <a:rPr lang="en-US" sz="1600" u="sng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Correlated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				       </a:t>
            </a:r>
            <a:r>
              <a:rPr lang="en-US" sz="1600" b="1" u="sng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Least</a:t>
            </a:r>
            <a:r>
              <a:rPr lang="en-US" sz="1600" u="sng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 Correlated</a:t>
            </a:r>
          </a:p>
          <a:p>
            <a:pPr lvl="4"/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lvl="4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	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lvl="1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		  	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We have the ability to measure performance. The highest performing asset in our portfolio was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In the future, tracking historical changes in </a:t>
            </a:r>
            <a:r>
              <a:rPr lang="en-US" dirty="0">
                <a:solidFill>
                  <a:srgbClr val="C00000"/>
                </a:solidFill>
                <a:latin typeface="Century Gothic" panose="020B0502020202020204" pitchFamily="34" charset="0"/>
              </a:rPr>
              <a:t>social media metrics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may provide a leading indicator in cryptocurrency performance.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 useBgFill="1">
        <p:nvSpPr>
          <p:cNvPr id="5" name="Title 1">
            <a:extLst>
              <a:ext uri="{FF2B5EF4-FFF2-40B4-BE49-F238E27FC236}">
                <a16:creationId xmlns:a16="http://schemas.microsoft.com/office/drawing/2014/main" id="{A32A441D-AF5C-214E-BEE7-C0DEE4644E5E}"/>
              </a:ext>
            </a:extLst>
          </p:cNvPr>
          <p:cNvSpPr txBox="1">
            <a:spLocks/>
          </p:cNvSpPr>
          <p:nvPr/>
        </p:nvSpPr>
        <p:spPr>
          <a:xfrm>
            <a:off x="628650" y="311965"/>
            <a:ext cx="7886700" cy="93204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Findings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4B27ED-0B2A-7642-97F6-D8ECD5AF0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16AE2DE-4BC0-BD4B-99AE-228988368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7D9695-0309-C04E-B869-7DC8C5055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238" y="2916056"/>
            <a:ext cx="798479" cy="8203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496027-B547-0048-BB5A-062E79CA4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325" y="2932805"/>
            <a:ext cx="786861" cy="7868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6CC0262-2A3E-F445-AE42-337D0EF684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9444" y="2932804"/>
            <a:ext cx="786861" cy="7868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B28BB4-BA5B-E742-BB71-DE33C7217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3872" y="4437214"/>
            <a:ext cx="1608798" cy="904949"/>
          </a:xfrm>
          <a:prstGeom prst="rect">
            <a:avLst/>
          </a:prstGeom>
        </p:spPr>
      </p:pic>
      <p:sp>
        <p:nvSpPr>
          <p:cNvPr id="14" name="Left-Right Arrow 13">
            <a:extLst>
              <a:ext uri="{FF2B5EF4-FFF2-40B4-BE49-F238E27FC236}">
                <a16:creationId xmlns:a16="http://schemas.microsoft.com/office/drawing/2014/main" id="{D6154BFC-FDB1-B845-A05C-CED2F4F43077}"/>
              </a:ext>
            </a:extLst>
          </p:cNvPr>
          <p:cNvSpPr/>
          <p:nvPr/>
        </p:nvSpPr>
        <p:spPr>
          <a:xfrm>
            <a:off x="5741705" y="3246779"/>
            <a:ext cx="907307" cy="285096"/>
          </a:xfrm>
          <a:prstGeom prst="leftRight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2FA3D70E-C7D1-6E44-AB34-AB8AC59FF47C}"/>
              </a:ext>
            </a:extLst>
          </p:cNvPr>
          <p:cNvSpPr/>
          <p:nvPr/>
        </p:nvSpPr>
        <p:spPr>
          <a:xfrm>
            <a:off x="2440167" y="3241463"/>
            <a:ext cx="405877" cy="285097"/>
          </a:xfrm>
          <a:prstGeom prst="left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0F6D701-D138-8F48-9876-B3AC8BDC41AD}"/>
              </a:ext>
            </a:extLst>
          </p:cNvPr>
          <p:cNvSpPr/>
          <p:nvPr/>
        </p:nvSpPr>
        <p:spPr>
          <a:xfrm>
            <a:off x="2038768" y="3241463"/>
            <a:ext cx="384121" cy="301661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1DBFAF4-D0D6-F34D-8328-34EE73B720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1514" y="2986978"/>
            <a:ext cx="907308" cy="88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42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B10B59-604E-8D40-B9C3-50021C9D4F20}"/>
              </a:ext>
            </a:extLst>
          </p:cNvPr>
          <p:cNvSpPr/>
          <p:nvPr/>
        </p:nvSpPr>
        <p:spPr>
          <a:xfrm>
            <a:off x="361507" y="1813297"/>
            <a:ext cx="8272130" cy="397031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A real-time cryptocurrency portfolio analysis is possible and worthwhile.  </a:t>
            </a: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The data provided unexpected results and proves the value of visualizations in analysis.</a:t>
            </a:r>
          </a:p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algn="ctr"/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The complexities of evaluating this data is challenging due to the infancy of the crypto space. 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 useBgFill="1">
        <p:nvSpPr>
          <p:cNvPr id="5" name="Title 1">
            <a:extLst>
              <a:ext uri="{FF2B5EF4-FFF2-40B4-BE49-F238E27FC236}">
                <a16:creationId xmlns:a16="http://schemas.microsoft.com/office/drawing/2014/main" id="{4F42BFFE-FF65-AC4A-9D2F-EC8903875FD8}"/>
              </a:ext>
            </a:extLst>
          </p:cNvPr>
          <p:cNvSpPr txBox="1">
            <a:spLocks/>
          </p:cNvSpPr>
          <p:nvPr/>
        </p:nvSpPr>
        <p:spPr>
          <a:xfrm>
            <a:off x="628650" y="308512"/>
            <a:ext cx="7886700" cy="93204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Conclusion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EE18AB-98E0-A949-93E4-49F1C299C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C0C9A23-2FB7-C243-B3EE-930059043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9</a:t>
            </a:fld>
            <a:endParaRPr lang="en-US"/>
          </a:p>
        </p:txBody>
      </p:sp>
      <p:pic>
        <p:nvPicPr>
          <p:cNvPr id="9" name="Graphic 8" descr="Coins">
            <a:extLst>
              <a:ext uri="{FF2B5EF4-FFF2-40B4-BE49-F238E27FC236}">
                <a16:creationId xmlns:a16="http://schemas.microsoft.com/office/drawing/2014/main" id="{4FED5F47-18AE-CF47-8F37-2DD648C81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74289" y="2479118"/>
            <a:ext cx="356191" cy="356191"/>
          </a:xfrm>
          <a:prstGeom prst="rect">
            <a:avLst/>
          </a:prstGeom>
        </p:spPr>
      </p:pic>
      <p:pic>
        <p:nvPicPr>
          <p:cNvPr id="12" name="Graphic 11" descr="Coins">
            <a:extLst>
              <a:ext uri="{FF2B5EF4-FFF2-40B4-BE49-F238E27FC236}">
                <a16:creationId xmlns:a16="http://schemas.microsoft.com/office/drawing/2014/main" id="{8A7DFA29-D94C-CE4A-86E3-14894030E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54523" y="2489750"/>
            <a:ext cx="356191" cy="356191"/>
          </a:xfrm>
          <a:prstGeom prst="rect">
            <a:avLst/>
          </a:prstGeom>
        </p:spPr>
      </p:pic>
      <p:pic>
        <p:nvPicPr>
          <p:cNvPr id="13" name="Graphic 12" descr="Coins">
            <a:extLst>
              <a:ext uri="{FF2B5EF4-FFF2-40B4-BE49-F238E27FC236}">
                <a16:creationId xmlns:a16="http://schemas.microsoft.com/office/drawing/2014/main" id="{3403785A-A5DE-944E-BB2B-0EAD92CFFB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44559" y="2489750"/>
            <a:ext cx="356191" cy="356191"/>
          </a:xfrm>
          <a:prstGeom prst="rect">
            <a:avLst/>
          </a:prstGeom>
        </p:spPr>
      </p:pic>
      <p:pic>
        <p:nvPicPr>
          <p:cNvPr id="14" name="Graphic 13" descr="Coins">
            <a:extLst>
              <a:ext uri="{FF2B5EF4-FFF2-40B4-BE49-F238E27FC236}">
                <a16:creationId xmlns:a16="http://schemas.microsoft.com/office/drawing/2014/main" id="{08718F02-0A38-1C41-A0D1-EDA5FC420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69369" y="4160709"/>
            <a:ext cx="356191" cy="356191"/>
          </a:xfrm>
          <a:prstGeom prst="rect">
            <a:avLst/>
          </a:prstGeom>
        </p:spPr>
      </p:pic>
      <p:pic>
        <p:nvPicPr>
          <p:cNvPr id="15" name="Graphic 14" descr="Coins">
            <a:extLst>
              <a:ext uri="{FF2B5EF4-FFF2-40B4-BE49-F238E27FC236}">
                <a16:creationId xmlns:a16="http://schemas.microsoft.com/office/drawing/2014/main" id="{26107716-B35E-7E40-A267-EAC1A54E7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32618" y="4160707"/>
            <a:ext cx="356191" cy="356191"/>
          </a:xfrm>
          <a:prstGeom prst="rect">
            <a:avLst/>
          </a:prstGeom>
        </p:spPr>
      </p:pic>
      <p:pic>
        <p:nvPicPr>
          <p:cNvPr id="16" name="Graphic 15" descr="Coins">
            <a:extLst>
              <a:ext uri="{FF2B5EF4-FFF2-40B4-BE49-F238E27FC236}">
                <a16:creationId xmlns:a16="http://schemas.microsoft.com/office/drawing/2014/main" id="{64BF0367-10FE-674D-8A17-6A7FF2843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93904" y="4160708"/>
            <a:ext cx="356191" cy="35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0349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9B10B59-604E-8D40-B9C3-50021C9D4F20}"/>
              </a:ext>
            </a:extLst>
          </p:cNvPr>
          <p:cNvSpPr/>
          <p:nvPr/>
        </p:nvSpPr>
        <p:spPr>
          <a:xfrm>
            <a:off x="628650" y="2080512"/>
            <a:ext cx="7779370" cy="344709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Streamlining the datetime index that came through the API into the UNIX date format. 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Incorporating the level of user interactivity that we initially sought.</a:t>
            </a:r>
          </a:p>
          <a:p>
            <a:pPr marL="342900" lvl="0" indent="-342900">
              <a:buFont typeface="+mj-lt"/>
              <a:buAutoNum type="arabicPeriod"/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endParaRPr lang="en-US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If the project was extended by two weeks, our team would:</a:t>
            </a:r>
          </a:p>
          <a:p>
            <a:endParaRPr lang="en-US" sz="1600" dirty="0">
              <a:solidFill>
                <a:schemeClr val="accent1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Perfect the visualization and incorporate more interactivity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Develop the user experience to include cryptocurrency selections and establishing risk tolerances</a:t>
            </a:r>
          </a:p>
          <a:p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entury Gothic" panose="020B0502020202020204" pitchFamily="34" charset="0"/>
              </a:rPr>
              <a:t> </a:t>
            </a:r>
          </a:p>
        </p:txBody>
      </p:sp>
      <p:sp useBgFill="1">
        <p:nvSpPr>
          <p:cNvPr id="5" name="Title 1">
            <a:extLst>
              <a:ext uri="{FF2B5EF4-FFF2-40B4-BE49-F238E27FC236}">
                <a16:creationId xmlns:a16="http://schemas.microsoft.com/office/drawing/2014/main" id="{8AFF1695-BF54-DC41-ACBB-765AD039E201}"/>
              </a:ext>
            </a:extLst>
          </p:cNvPr>
          <p:cNvSpPr txBox="1">
            <a:spLocks/>
          </p:cNvSpPr>
          <p:nvPr/>
        </p:nvSpPr>
        <p:spPr>
          <a:xfrm>
            <a:off x="628650" y="319726"/>
            <a:ext cx="7886700" cy="932046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24000"/>
                    <a:lumOff val="76000"/>
                  </a:schemeClr>
                </a:gs>
                <a:gs pos="30000">
                  <a:schemeClr val="accent1">
                    <a:lumMod val="45000"/>
                    <a:lumOff val="55000"/>
                  </a:schemeClr>
                </a:gs>
                <a:gs pos="39000">
                  <a:schemeClr val="accent1">
                    <a:lumMod val="45000"/>
                    <a:lumOff val="55000"/>
                  </a:schemeClr>
                </a:gs>
                <a:gs pos="51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50800" dir="2940000" algn="ctr" rotWithShape="0">
              <a:schemeClr val="accent1">
                <a:lumMod val="50000"/>
                <a:alpha val="57000"/>
              </a:schemeClr>
            </a:outerShdw>
            <a:reflection endPos="0" dir="5400000" sy="-100000" algn="bl" rotWithShape="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spc="100" dirty="0">
                <a:gradFill flip="none" rotWithShape="1"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46000">
                      <a:schemeClr val="accent1">
                        <a:lumMod val="95000"/>
                        <a:lumOff val="5000"/>
                      </a:schemeClr>
                    </a:gs>
                    <a:gs pos="100000">
                      <a:schemeClr val="accent1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Working Challenges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EA2972-5AD0-E141-8C5E-51463DDDF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11/15/20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9BAF1AF-9459-0945-B40C-28A52ED45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357E2-B0C3-1C41-BCCC-43BAEE9B0B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958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2570</TotalTime>
  <Words>547</Words>
  <Application>Microsoft Macintosh PowerPoint</Application>
  <PresentationFormat>Letter Paper (8.5x11 in)</PresentationFormat>
  <Paragraphs>128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Wingdings</vt:lpstr>
      <vt:lpstr>Office Theme</vt:lpstr>
      <vt:lpstr>THE CRYPTO ANALYZER</vt:lpstr>
      <vt:lpstr> The Vision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CRYPTO ANALYZER</dc:title>
  <dc:creator>C Slider</dc:creator>
  <cp:lastModifiedBy>C Slider</cp:lastModifiedBy>
  <cp:revision>51</cp:revision>
  <dcterms:created xsi:type="dcterms:W3CDTF">2020-11-10T20:46:20Z</dcterms:created>
  <dcterms:modified xsi:type="dcterms:W3CDTF">2020-11-17T16:06:01Z</dcterms:modified>
</cp:coreProperties>
</file>

<file path=docProps/thumbnail.jpeg>
</file>